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7772400" cx="10058400"/>
  <p:notesSz cx="6858000" cy="9144000"/>
  <p:embeddedFontLst>
    <p:embeddedFont>
      <p:font typeface="Bitter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48">
          <p15:clr>
            <a:srgbClr val="000000"/>
          </p15:clr>
        </p15:guide>
        <p15:guide id="2" pos="3168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48" orient="horz"/>
        <p:guide pos="31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itter-regular.fntdata"/><Relationship Id="rId11" Type="http://schemas.openxmlformats.org/officeDocument/2006/relationships/slide" Target="slides/slide6.xml"/><Relationship Id="rId22" Type="http://schemas.openxmlformats.org/officeDocument/2006/relationships/font" Target="fonts/Bitter-italic.fntdata"/><Relationship Id="rId10" Type="http://schemas.openxmlformats.org/officeDocument/2006/relationships/slide" Target="slides/slide5.xml"/><Relationship Id="rId21" Type="http://schemas.openxmlformats.org/officeDocument/2006/relationships/font" Target="fonts/Bitter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Bitter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 doesn't really think she has a great personality. </a:t>
            </a:r>
            <a:endParaRPr/>
          </a:p>
        </p:txBody>
      </p:sp>
      <p:sp>
        <p:nvSpPr>
          <p:cNvPr id="171" name="Google Shape;171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 is not actually impressed with his answer. </a:t>
            </a:r>
            <a:endParaRPr/>
          </a:p>
        </p:txBody>
      </p:sp>
      <p:sp>
        <p:nvSpPr>
          <p:cNvPr id="181" name="Google Shape;181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monster is nothing like a soft, squishy, delicious marshmallow.</a:t>
            </a:r>
            <a:endParaRPr/>
          </a:p>
        </p:txBody>
      </p:sp>
      <p:sp>
        <p:nvSpPr>
          <p:cNvPr id="191" name="Google Shape;191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3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Situational: Jasmine thinks she would be happy if only she was poor, and Aladdin thinks he would be happy if only he was rich.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Dramatic: We know Jasmine is a princess, but Aladdin doesn't know.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Verbal: She does not actually think living in the palace is wonderful.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expect snowmen to hate the summer; in reality, Olaf loves summer.</a:t>
            </a:r>
            <a:endParaRPr/>
          </a:p>
        </p:txBody>
      </p:sp>
      <p:sp>
        <p:nvSpPr>
          <p:cNvPr id="95" name="Google Shape;95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expect the nicest, gentlest person to be surrounded by nice things; in reality she is surrounded by sharp, impaling ice cycles. </a:t>
            </a:r>
            <a:endParaRPr/>
          </a:p>
        </p:txBody>
      </p:sp>
      <p:sp>
        <p:nvSpPr>
          <p:cNvPr id="105" name="Google Shape;105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expect someone talking about true love to be all warm and fuzzy, but in reality she is angrily hitting an attacking wolf.</a:t>
            </a:r>
            <a:endParaRPr/>
          </a:p>
        </p:txBody>
      </p:sp>
      <p:sp>
        <p:nvSpPr>
          <p:cNvPr id="115" name="Google Shape;115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know they are toys; Buzz does not know he is a toy.</a:t>
            </a:r>
            <a:endParaRPr/>
          </a:p>
        </p:txBody>
      </p:sp>
      <p:sp>
        <p:nvSpPr>
          <p:cNvPr id="133" name="Google Shape;133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know the toys are alive; the humans do not know they are alive.</a:t>
            </a:r>
            <a:endParaRPr/>
          </a:p>
        </p:txBody>
      </p:sp>
      <p:sp>
        <p:nvSpPr>
          <p:cNvPr id="143" name="Google Shape;143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----- Meeting Notes (2/6/17 11:53) 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toys think Woody killed Buzz, but we know Buzz is okay.</a:t>
            </a:r>
            <a:endParaRPr/>
          </a:p>
        </p:txBody>
      </p:sp>
      <p:sp>
        <p:nvSpPr>
          <p:cNvPr id="153" name="Google Shape;153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:notes"/>
          <p:cNvSpPr/>
          <p:nvPr>
            <p:ph idx="2" type="sldImg"/>
          </p:nvPr>
        </p:nvSpPr>
        <p:spPr>
          <a:xfrm>
            <a:off x="1209675" y="685800"/>
            <a:ext cx="443865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464487" y="-148007"/>
            <a:ext cx="5129425" cy="9052560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508016" y="2866892"/>
            <a:ext cx="7516918" cy="2488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445638" y="460561"/>
            <a:ext cx="7516918" cy="7301071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754380" y="2414482"/>
            <a:ext cx="8549640" cy="1666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508760" y="4404360"/>
            <a:ext cx="7040880" cy="198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lvl="0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20"/>
              </a:spcBef>
              <a:spcAft>
                <a:spcPts val="0"/>
              </a:spcAft>
              <a:buClr>
                <a:srgbClr val="888888"/>
              </a:buClr>
              <a:buSzPts val="3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794544" y="4994487"/>
            <a:ext cx="8549640" cy="1543685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1" sz="45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94544" y="3294275"/>
            <a:ext cx="8549640" cy="1700212"/>
          </a:xfrm>
          <a:prstGeom prst="rect">
            <a:avLst/>
          </a:prstGeom>
          <a:noFill/>
          <a:ln>
            <a:noFill/>
          </a:ln>
        </p:spPr>
        <p:txBody>
          <a:bodyPr anchorCtr="0" anchor="b" bIns="50925" lIns="101875" spcFirstLastPara="1" rIns="101875" wrap="square" tIns="50925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553562" y="2054648"/>
            <a:ext cx="4894738" cy="5814907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425450" lvl="0" marL="45720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indent="-400050" lvl="1" marL="9144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68300" lvl="2" marL="1371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5615941" y="2054648"/>
            <a:ext cx="4894739" cy="5814907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425450" lvl="0" marL="45720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indent="-400050" lvl="1" marL="9144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68300" lvl="2" marL="1371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502920" y="1739795"/>
            <a:ext cx="4444207" cy="725064"/>
          </a:xfrm>
          <a:prstGeom prst="rect">
            <a:avLst/>
          </a:prstGeom>
          <a:noFill/>
          <a:ln>
            <a:noFill/>
          </a:ln>
        </p:spPr>
        <p:txBody>
          <a:bodyPr anchorCtr="0" anchor="b" bIns="50925" lIns="101875" spcFirstLastPara="1" rIns="101875" wrap="square" tIns="50925">
            <a:noAutofit/>
          </a:bodyPr>
          <a:lstStyle>
            <a:lvl1pPr indent="-228600" lvl="0" marL="4572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1pPr>
            <a:lvl2pPr indent="-228600" lvl="1" marL="9144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b="1" sz="22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502920" y="2464859"/>
            <a:ext cx="4444207" cy="44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400050" lvl="0" marL="4572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5109528" y="1739795"/>
            <a:ext cx="4445953" cy="725064"/>
          </a:xfrm>
          <a:prstGeom prst="rect">
            <a:avLst/>
          </a:prstGeom>
          <a:noFill/>
          <a:ln>
            <a:noFill/>
          </a:ln>
        </p:spPr>
        <p:txBody>
          <a:bodyPr anchorCtr="0" anchor="b" bIns="50925" lIns="101875" spcFirstLastPara="1" rIns="101875" wrap="square" tIns="50925">
            <a:noAutofit/>
          </a:bodyPr>
          <a:lstStyle>
            <a:lvl1pPr indent="-228600" lvl="0" marL="4572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1pPr>
            <a:lvl2pPr indent="-228600" lvl="1" marL="9144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b="1" sz="22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5109528" y="2464859"/>
            <a:ext cx="4445953" cy="4478126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400050" lvl="0" marL="4572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indent="-368300" lvl="1" marL="9144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502921" y="309457"/>
            <a:ext cx="3309144" cy="1316990"/>
          </a:xfrm>
          <a:prstGeom prst="rect">
            <a:avLst/>
          </a:prstGeom>
          <a:noFill/>
          <a:ln>
            <a:noFill/>
          </a:ln>
        </p:spPr>
        <p:txBody>
          <a:bodyPr anchorCtr="0" anchor="b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1" sz="2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932555" y="309457"/>
            <a:ext cx="5622925" cy="6633528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457200" lvl="0" marL="457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indent="-425450" lvl="1" marL="91440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–"/>
              <a:defRPr sz="3100"/>
            </a:lvl2pPr>
            <a:lvl3pPr indent="-400050" lvl="2" marL="1371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68300" lvl="3" marL="18288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indent="-368300" lvl="4" marL="22860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indent="-368300" lvl="5" marL="27432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indent="-368300" lvl="6" marL="32004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indent="-368300" lvl="7" marL="3657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indent="-368300" lvl="8" marL="41148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502921" y="1626447"/>
            <a:ext cx="3309144" cy="5316538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indent="-228600" lvl="2" marL="1371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971517" y="5440680"/>
            <a:ext cx="6035040" cy="642303"/>
          </a:xfrm>
          <a:prstGeom prst="rect">
            <a:avLst/>
          </a:prstGeom>
          <a:noFill/>
          <a:ln>
            <a:noFill/>
          </a:ln>
        </p:spPr>
        <p:txBody>
          <a:bodyPr anchorCtr="0" anchor="b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1" sz="2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971517" y="694478"/>
            <a:ext cx="6035040" cy="46634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lvl="0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971517" y="6082983"/>
            <a:ext cx="6035040" cy="912177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indent="-228600" lvl="2" marL="1371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Calibri"/>
              <a:buNone/>
              <a:defRPr b="0" i="0" sz="4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  <a:noFill/>
          <a:ln>
            <a:noFill/>
          </a:ln>
        </p:spPr>
        <p:txBody>
          <a:bodyPr anchorCtr="0" anchor="t" bIns="50925" lIns="101875" spcFirstLastPara="1" rIns="101875" wrap="square" tIns="50925">
            <a:noAutofit/>
          </a:bodyPr>
          <a:lstStyle>
            <a:lvl1pPr indent="-457200" lvl="0" marL="457200" marR="0" rtl="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5450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–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925" lIns="101875" spcFirstLastPara="1" rIns="101875" wrap="square" tIns="5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safeshare.tv/x/JkW5lb5buO8#edit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Situational Irony: Reality is different from what is expected.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0" y="2424781"/>
            <a:ext cx="9448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0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Let’s review with a few gifs from...</a:t>
            </a:r>
            <a:endParaRPr i="0" sz="40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descr="Frozen_Logo_Black.png" id="91" name="Google Shape;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132439"/>
            <a:ext cx="10058400" cy="3615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peror Groove di 1.gif" id="173" name="Google Shape;1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0721" y="3604094"/>
            <a:ext cx="7609014" cy="374363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4" name="Google Shape;174;p22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Verbal Irony: What is said is different from what is meant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2"/>
          <p:cNvSpPr/>
          <p:nvPr/>
        </p:nvSpPr>
        <p:spPr>
          <a:xfrm rot="-681083">
            <a:off x="381050" y="2070210"/>
            <a:ext cx="4417623" cy="431100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 rot="-640557">
            <a:off x="1140635" y="2873814"/>
            <a:ext cx="3020177" cy="2641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Kuzco’s comments as he judges potential wives is ironic because… 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peror Goove irony 2.gif" id="183" name="Google Shape;1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133" y="3209359"/>
            <a:ext cx="7719244" cy="434207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4" name="Google Shape;184;p23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Verbal Irony: What is said is different from what is meant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3"/>
          <p:cNvSpPr/>
          <p:nvPr/>
        </p:nvSpPr>
        <p:spPr>
          <a:xfrm rot="-681083">
            <a:off x="5163721" y="2070210"/>
            <a:ext cx="4417623" cy="431100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3"/>
          <p:cNvSpPr txBox="1"/>
          <p:nvPr/>
        </p:nvSpPr>
        <p:spPr>
          <a:xfrm rot="1902339">
            <a:off x="5796419" y="2685246"/>
            <a:ext cx="2960297" cy="3288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Kuzco’s comments after Kronk answers a simple question is ironic because… 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laf and Marshmallow.gif" id="193" name="Google Shape;19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535" y="4216400"/>
            <a:ext cx="7112000" cy="32004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p24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Verbal Irony: What is said is different from what is meant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4"/>
          <p:cNvSpPr/>
          <p:nvPr/>
        </p:nvSpPr>
        <p:spPr>
          <a:xfrm rot="-681083">
            <a:off x="5163721" y="2070210"/>
            <a:ext cx="4417623" cy="431100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 rot="1902120">
            <a:off x="5678228" y="3251193"/>
            <a:ext cx="3524606" cy="1995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Olaf calling it “Marshmallow” is ironic because… 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372535" y="592153"/>
            <a:ext cx="9347200" cy="87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The three types of irony to develop theme</a:t>
            </a:r>
            <a:endParaRPr i="0" sz="20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descr="alladin.png" id="204" name="Google Shape;2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9735" y="2015067"/>
            <a:ext cx="6350000" cy="5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/>
          <p:nvPr/>
        </p:nvSpPr>
        <p:spPr>
          <a:xfrm>
            <a:off x="254001" y="2331477"/>
            <a:ext cx="3115734" cy="5032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review everything and put it all together with a clip from…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372535" y="592153"/>
            <a:ext cx="9347200" cy="877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The three types of irony to develop theme</a:t>
            </a:r>
            <a:endParaRPr i="0" sz="20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13" name="Google Shape;213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189163"/>
            <a:ext cx="10058401" cy="51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laf in summer gif.gif" id="97" name="Google Shape;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928" y="3179640"/>
            <a:ext cx="5945378" cy="3882696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" name="Google Shape;98;p14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Situational Irony: Reality is different from what is expected.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 rot="-681083">
            <a:off x="5706426" y="2180681"/>
            <a:ext cx="3826274" cy="370737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 rot="1994552">
            <a:off x="6330708" y="2657188"/>
            <a:ext cx="2638810" cy="2641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Olaf in summer is ironic because…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laf Impaled.gif" id="107" name="Google Shape;10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45" y="3073050"/>
            <a:ext cx="6215683" cy="4312923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" name="Google Shape;108;p15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Situational Irony: Reality is different from what is expected.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/>
          <p:nvPr/>
        </p:nvSpPr>
        <p:spPr>
          <a:xfrm rot="-681083">
            <a:off x="5706426" y="2180681"/>
            <a:ext cx="3826274" cy="370737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 rot="1994552">
            <a:off x="6330708" y="2657189"/>
            <a:ext cx="2638810" cy="2641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Olaf being impaled is ironic because… 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na irony.gif" id="117" name="Google Shape;11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7690" y="4180300"/>
            <a:ext cx="6350000" cy="27178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" name="Google Shape;118;p16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Situational Irony: Reality is different from what is expected.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6"/>
          <p:cNvSpPr/>
          <p:nvPr/>
        </p:nvSpPr>
        <p:spPr>
          <a:xfrm rot="-681083">
            <a:off x="699964" y="2180681"/>
            <a:ext cx="3826274" cy="370737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 rot="-640348">
            <a:off x="1248312" y="2809659"/>
            <a:ext cx="2638847" cy="2641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Anna talking about true love is ironic because… 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372535" y="287359"/>
            <a:ext cx="9347200" cy="2190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Dramatic Irony: We know something the characters do not know.</a:t>
            </a:r>
            <a:endParaRPr i="0" sz="20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372535" y="3059788"/>
            <a:ext cx="396415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0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Let’s review with a few gifs from...</a:t>
            </a:r>
            <a:endParaRPr i="0" sz="40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descr="ToyStory_Logo.png" id="129" name="Google Shape;12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0251" y="2682401"/>
            <a:ext cx="4959484" cy="4369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ou are a toy 2.gif" id="135" name="Google Shape;13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6310" y="3286183"/>
            <a:ext cx="6084408" cy="3973491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6" name="Google Shape;136;p18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Dramatic Irony: We know something the characters do not know.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8"/>
          <p:cNvSpPr/>
          <p:nvPr/>
        </p:nvSpPr>
        <p:spPr>
          <a:xfrm rot="-681083">
            <a:off x="381050" y="2070210"/>
            <a:ext cx="4417623" cy="431100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 rot="-640526">
            <a:off x="1008461" y="2948545"/>
            <a:ext cx="3190304" cy="2641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Buzz’s response to “you are a toy” is ironic because… 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oy story di 2.gif" id="145" name="Google Shape;14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2744" y="3579332"/>
            <a:ext cx="6096000" cy="34036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6" name="Google Shape;146;p19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Dramatic Irony: We know something the characters do not know.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9"/>
          <p:cNvSpPr/>
          <p:nvPr/>
        </p:nvSpPr>
        <p:spPr>
          <a:xfrm rot="-681083">
            <a:off x="381050" y="2070210"/>
            <a:ext cx="4417623" cy="431100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 rot="-640526">
            <a:off x="1008461" y="2948546"/>
            <a:ext cx="3190304" cy="2641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Woody sitting up at the beginning of the movie is ironic because… 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oy story di 3.gif" id="155" name="Google Shape;15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9904" y="3656906"/>
            <a:ext cx="6096000" cy="34290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" name="Google Shape;156;p20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Dramatic Irony: We know something the characters do not know.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0"/>
          <p:cNvSpPr/>
          <p:nvPr/>
        </p:nvSpPr>
        <p:spPr>
          <a:xfrm rot="-681083">
            <a:off x="381050" y="2070210"/>
            <a:ext cx="4417623" cy="4311005"/>
          </a:xfrm>
          <a:prstGeom prst="star8">
            <a:avLst>
              <a:gd fmla="val 37500" name="adj"/>
            </a:avLst>
          </a:prstGeom>
          <a:solidFill>
            <a:srgbClr val="95B3D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 rot="-640526">
            <a:off x="1008461" y="3271711"/>
            <a:ext cx="3190304" cy="1995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Rex’s response to Woody’s arm is ironic because… </a:t>
            </a:r>
            <a:endParaRPr i="0" sz="28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BDCD7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/>
          <p:nvPr/>
        </p:nvSpPr>
        <p:spPr>
          <a:xfrm>
            <a:off x="220133" y="287359"/>
            <a:ext cx="9499602" cy="1727708"/>
          </a:xfrm>
          <a:prstGeom prst="rect">
            <a:avLst/>
          </a:prstGeom>
          <a:solidFill>
            <a:srgbClr val="93B3D7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372535" y="287359"/>
            <a:ext cx="9347200" cy="265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Verbal Irony: What is said is different from what is meant</a:t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0" y="2424781"/>
            <a:ext cx="9448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0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Let’s review with a few gifs from...</a:t>
            </a:r>
            <a:endParaRPr i="0" sz="4000" u="none" cap="none" strike="noStrik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descr="emperor logo.png" id="167" name="Google Shape;16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535" y="4239549"/>
            <a:ext cx="9129569" cy="221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